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97" r:id="rId2"/>
    <p:sldId id="572" r:id="rId3"/>
    <p:sldId id="565" r:id="rId4"/>
    <p:sldId id="349" r:id="rId5"/>
    <p:sldId id="444" r:id="rId6"/>
    <p:sldId id="834" r:id="rId7"/>
    <p:sldId id="394" r:id="rId8"/>
    <p:sldId id="395" r:id="rId9"/>
    <p:sldId id="582" r:id="rId10"/>
    <p:sldId id="445" r:id="rId11"/>
    <p:sldId id="397" r:id="rId12"/>
    <p:sldId id="447" r:id="rId13"/>
    <p:sldId id="400" r:id="rId14"/>
    <p:sldId id="401" r:id="rId15"/>
    <p:sldId id="402" r:id="rId16"/>
    <p:sldId id="406" r:id="rId17"/>
    <p:sldId id="837" r:id="rId18"/>
    <p:sldId id="298" r:id="rId19"/>
    <p:sldId id="299" r:id="rId20"/>
    <p:sldId id="350" r:id="rId21"/>
    <p:sldId id="383" r:id="rId22"/>
    <p:sldId id="384" r:id="rId23"/>
    <p:sldId id="385" r:id="rId24"/>
    <p:sldId id="387" r:id="rId25"/>
    <p:sldId id="388" r:id="rId26"/>
    <p:sldId id="389" r:id="rId27"/>
    <p:sldId id="391" r:id="rId28"/>
    <p:sldId id="390" r:id="rId29"/>
    <p:sldId id="448" r:id="rId30"/>
    <p:sldId id="449" r:id="rId31"/>
    <p:sldId id="392" r:id="rId32"/>
    <p:sldId id="450" r:id="rId33"/>
    <p:sldId id="405" r:id="rId34"/>
    <p:sldId id="407" r:id="rId35"/>
    <p:sldId id="408" r:id="rId36"/>
    <p:sldId id="386" r:id="rId37"/>
    <p:sldId id="393" r:id="rId38"/>
    <p:sldId id="358" r:id="rId39"/>
    <p:sldId id="410" r:id="rId40"/>
    <p:sldId id="411" r:id="rId41"/>
    <p:sldId id="412" r:id="rId42"/>
    <p:sldId id="413" r:id="rId43"/>
    <p:sldId id="838" r:id="rId44"/>
    <p:sldId id="414" r:id="rId45"/>
    <p:sldId id="451" r:id="rId46"/>
    <p:sldId id="415" r:id="rId47"/>
    <p:sldId id="416" r:id="rId48"/>
    <p:sldId id="418" r:id="rId49"/>
    <p:sldId id="417" r:id="rId50"/>
    <p:sldId id="419" r:id="rId51"/>
    <p:sldId id="420" r:id="rId52"/>
    <p:sldId id="452" r:id="rId53"/>
    <p:sldId id="421" r:id="rId54"/>
    <p:sldId id="422" r:id="rId55"/>
    <p:sldId id="425" r:id="rId56"/>
    <p:sldId id="423" r:id="rId57"/>
    <p:sldId id="424" r:id="rId58"/>
    <p:sldId id="426" r:id="rId59"/>
    <p:sldId id="427" r:id="rId60"/>
    <p:sldId id="428" r:id="rId61"/>
    <p:sldId id="429" r:id="rId62"/>
    <p:sldId id="431" r:id="rId63"/>
    <p:sldId id="453" r:id="rId64"/>
    <p:sldId id="432" r:id="rId65"/>
    <p:sldId id="433" r:id="rId66"/>
    <p:sldId id="438" r:id="rId67"/>
    <p:sldId id="454" r:id="rId68"/>
    <p:sldId id="459" r:id="rId69"/>
    <p:sldId id="457" r:id="rId70"/>
    <p:sldId id="458" r:id="rId71"/>
    <p:sldId id="461" r:id="rId72"/>
    <p:sldId id="579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0" autoAdjust="0"/>
    <p:restoredTop sz="94162" autoAdjust="0"/>
  </p:normalViewPr>
  <p:slideViewPr>
    <p:cSldViewPr snapToGrid="0">
      <p:cViewPr varScale="1">
        <p:scale>
          <a:sx n="150" d="100"/>
          <a:sy n="150" d="100"/>
        </p:scale>
        <p:origin x="134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Stats\XLMinerHelp\CasebookMainFiles\TeX_files_1105\Images\CH2-XYPlot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122465045504891"/>
          <c:y val="6.6157925209539031E-2"/>
          <c:w val="0.777551795232578"/>
          <c:h val="0.75827160432471974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Sheet1!$A$1:$A$7</c:f>
              <c:numCache>
                <c:formatCode>General</c:formatCode>
                <c:ptCount val="7"/>
                <c:pt idx="0">
                  <c:v>239</c:v>
                </c:pt>
                <c:pt idx="1">
                  <c:v>364</c:v>
                </c:pt>
                <c:pt idx="2">
                  <c:v>602</c:v>
                </c:pt>
                <c:pt idx="3">
                  <c:v>644</c:v>
                </c:pt>
                <c:pt idx="4">
                  <c:v>770</c:v>
                </c:pt>
                <c:pt idx="5">
                  <c:v>789</c:v>
                </c:pt>
                <c:pt idx="6">
                  <c:v>911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514</c:v>
                </c:pt>
                <c:pt idx="1">
                  <c:v>789</c:v>
                </c:pt>
                <c:pt idx="2">
                  <c:v>550</c:v>
                </c:pt>
                <c:pt idx="3">
                  <c:v>1386</c:v>
                </c:pt>
                <c:pt idx="4">
                  <c:v>1394</c:v>
                </c:pt>
                <c:pt idx="5">
                  <c:v>1440</c:v>
                </c:pt>
                <c:pt idx="6">
                  <c:v>1354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F04-457B-9C26-7CB189637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614680"/>
        <c:axId val="389618992"/>
      </c:scatterChart>
      <c:valAx>
        <c:axId val="389614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Expenditure</a:t>
                </a:r>
              </a:p>
            </c:rich>
          </c:tx>
          <c:layout>
            <c:manualLayout>
              <c:xMode val="edge"/>
              <c:yMode val="edge"/>
              <c:x val="0.46734740448362211"/>
              <c:y val="0.903310132668706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8992"/>
        <c:crosses val="autoZero"/>
        <c:crossBetween val="midCat"/>
      </c:valAx>
      <c:valAx>
        <c:axId val="389618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Revenue</a:t>
                </a:r>
              </a:p>
            </c:rich>
          </c:tx>
          <c:layout>
            <c:manualLayout>
              <c:xMode val="edge"/>
              <c:yMode val="edge"/>
              <c:x val="3.2653093763047945E-2"/>
              <c:y val="0.3689576598224303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4680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189D838-71A1-4615-8F96-C31ABAB85E01}" type="slidenum">
              <a:rPr lang="en-US" altLang="en-US" sz="1200"/>
              <a:pPr algn="r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5592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3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8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Fancy</a:t>
            </a:r>
            <a:r>
              <a:rPr lang="en-US" baseline="0" dirty="0"/>
              <a:t> way of saying reviewing identical houses but with 1 bedroom and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6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We’d ideally want a lower number relative to its coefficients.  In other words, the lower the better since it measures how much we can trust the coefficient relationship.  If the </a:t>
            </a:r>
            <a:r>
              <a:rPr lang="en-US" sz="1200" dirty="0" err="1"/>
              <a:t>std</a:t>
            </a:r>
            <a:r>
              <a:rPr lang="en-US" sz="1200" dirty="0"/>
              <a:t> error is more</a:t>
            </a:r>
            <a:r>
              <a:rPr lang="en-US" sz="1200" baseline="0" dirty="0"/>
              <a:t> than the coefficient you can’t really trust the coefficient since it could be positive or negative…the model couldn’t figure it out.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79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T-VALUE We want it to be far away from zero as this would indicate we could reject the null hypothesis - that is, we could declare a relationship between weight and price exist.   According to T, We are less confident about cylinder displacement (cc)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price’s relationship.  The signal of price isn’t really in the variable “cc” and is likely captured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weight and hp.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14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2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7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slide back to script </a:t>
            </a:r>
          </a:p>
          <a:p>
            <a:r>
              <a:rPr lang="en-US" dirty="0" err="1">
                <a:effectLst/>
              </a:rPr>
              <a:t>CC_clean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Automatic_clean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Met_Color_clean</a:t>
            </a:r>
            <a:endParaRPr lang="en-US" dirty="0">
              <a:effectLst/>
            </a:endParaRPr>
          </a:p>
          <a:p>
            <a:endParaRPr lang="en-US" baseline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Fuel_Type_catP</a:t>
            </a:r>
            <a:r>
              <a:rPr lang="en-US" dirty="0">
                <a:effectLst/>
              </a:rPr>
              <a:t> (prevalence) </a:t>
            </a:r>
            <a:r>
              <a:rPr lang="en-US" dirty="0" err="1">
                <a:effectLst/>
              </a:rPr>
              <a:t>ie</a:t>
            </a:r>
            <a:r>
              <a:rPr lang="en-US" dirty="0">
                <a:effectLst/>
              </a:rPr>
              <a:t>.</a:t>
            </a:r>
            <a:r>
              <a:rPr lang="en-US" baseline="0" dirty="0">
                <a:effectLst/>
              </a:rPr>
              <a:t> 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42% of the time that level appeared.  </a:t>
            </a:r>
            <a:r>
              <a:rPr lang="en-US" sz="1200" b="1" dirty="0" err="1">
                <a:solidFill>
                  <a:srgbClr val="333333"/>
                </a:solidFill>
                <a:latin typeface="Helvetica Neue"/>
              </a:rPr>
              <a:t>X_catP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 =.42 for all level A observations.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33333"/>
                </a:solidFill>
                <a:latin typeface="Helvetica Neue"/>
              </a:rPr>
              <a:t>GO</a:t>
            </a:r>
            <a:r>
              <a:rPr lang="en-US" sz="1200" baseline="0" dirty="0">
                <a:solidFill>
                  <a:srgbClr val="333333"/>
                </a:solidFill>
                <a:latin typeface="Helvetica Neue"/>
              </a:rPr>
              <a:t> BACK TO SCRIPT ~LINE60</a:t>
            </a: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38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 P =.175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62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6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38F2CF-F941-4458-88EA-D525D13A94C6}" type="slidenum">
              <a:rPr lang="en-US" altLang="en-US" sz="1200"/>
              <a:pPr algn="r"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81153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7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predict warning about rank deficient matrices:</a:t>
            </a:r>
          </a:p>
          <a:p>
            <a:r>
              <a:rPr lang="en-US" dirty="0"/>
              <a:t>Rank of the matrix</a:t>
            </a:r>
            <a:r>
              <a:rPr lang="en-US" baseline="0" dirty="0"/>
              <a:t> is reduced since it throws out multi-collinear variables.  Often can be safely ignored.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15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  <a:p>
            <a:r>
              <a:rPr lang="en-US" dirty="0"/>
              <a:t>For large</a:t>
            </a:r>
            <a:r>
              <a:rPr lang="en-US" baseline="0" dirty="0"/>
              <a:t> data – production, 10% improvement = $500M; 10% overfitting = $-500m</a:t>
            </a:r>
          </a:p>
          <a:p>
            <a:r>
              <a:rPr lang="en-US" baseline="0" dirty="0"/>
              <a:t>Additional layer of </a:t>
            </a:r>
            <a:r>
              <a:rPr lang="en-US" baseline="0" dirty="0" err="1"/>
              <a:t>partitionoing</a:t>
            </a:r>
            <a:r>
              <a:rPr lang="en-US" baseline="0" dirty="0"/>
              <a:t> CV discussed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9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C90C366-52D6-4EF7-AF20-EF2D72A63B49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91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did carat to diamond prices</a:t>
            </a:r>
          </a:p>
          <a:p>
            <a:r>
              <a:rPr lang="en-US" dirty="0"/>
              <a:t>Now let’s add more than 1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6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should we expect the</a:t>
            </a:r>
            <a:r>
              <a:rPr lang="en-US" baseline="0" dirty="0"/>
              <a:t> beta signs to be?  </a:t>
            </a:r>
            <a:r>
              <a:rPr lang="en-US" baseline="0" dirty="0" err="1"/>
              <a:t>Whats</a:t>
            </a:r>
            <a:r>
              <a:rPr lang="en-US" baseline="0" dirty="0"/>
              <a:t> the relationship the information has with ice cream sales?</a:t>
            </a:r>
          </a:p>
          <a:p>
            <a:r>
              <a:rPr lang="en-US" baseline="0" dirty="0"/>
              <a:t>Temp goes up? Sales go up.  Temp goes down? Sales go down.  Positive relationship</a:t>
            </a:r>
          </a:p>
          <a:p>
            <a:r>
              <a:rPr lang="en-US" baseline="0" dirty="0"/>
              <a:t>Price goes up?  Sales go down.  Price goes down?  Sales go up.  Negative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6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2/14/22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2/14/22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2/14/22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2/14/22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2/14/22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2/14/22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2/14/22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2/14/22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png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2/14/22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Overfitting, continued.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0075" y="1500188"/>
            <a:ext cx="77724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  <a:defRPr/>
            </a:pPr>
            <a:r>
              <a:rPr lang="en-US" dirty="0">
                <a:latin typeface="Franklin Gothic Book" pitchFamily="34" charset="0"/>
              </a:rPr>
              <a:t>Causes: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Too many predictors start to inject noise not signal 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Not adhering to a priori partitioning – </a:t>
            </a:r>
            <a:r>
              <a:rPr lang="en-US" sz="2200" i="1" dirty="0">
                <a:latin typeface="Franklin Gothic Book" pitchFamily="34" charset="0"/>
              </a:rPr>
              <a:t>up next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Lack of data knowledge &amp; problem understanding</a:t>
            </a:r>
          </a:p>
          <a:p>
            <a:pPr>
              <a:defRPr/>
            </a:pPr>
            <a:endParaRPr lang="en-US" dirty="0">
              <a:latin typeface="Franklin Gothic Book" pitchFamily="34" charset="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>
                <a:latin typeface="Franklin Gothic Book" pitchFamily="34" charset="0"/>
              </a:rPr>
              <a:t>Consequence:  Deployed model will not work as well as expected with completely new data.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1A5FB38-74F2-5D47-A775-AB0E0CCCA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84053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dirty="0"/>
              <a:t>Divide data into training portion and validation portion</a:t>
            </a:r>
          </a:p>
          <a:p>
            <a:pPr>
              <a:buFont typeface="Wingdings 2" pitchFamily="18" charset="2"/>
              <a:buNone/>
            </a:pPr>
            <a:r>
              <a:rPr lang="en-US" dirty="0"/>
              <a:t>Test model on the test portion</a:t>
            </a:r>
          </a:p>
          <a:p>
            <a:pPr>
              <a:buFont typeface="Wingdings 2" pitchFamily="18" charset="2"/>
              <a:buNone/>
            </a:pPr>
            <a:endParaRPr lang="en-US" dirty="0"/>
          </a:p>
          <a:p>
            <a:pPr>
              <a:buFont typeface="Wingdings 2" pitchFamily="18" charset="2"/>
              <a:buNone/>
            </a:pPr>
            <a:endParaRPr lang="en-US" b="1" dirty="0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61975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16BA2CBA-E188-9046-874C-3E46C0B8D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24658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042980"/>
            <a:ext cx="7772400" cy="9858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sz="1800" dirty="0"/>
              <a:t>Divide data into training portion , validation &amp; test portions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Tune a model and/or compare models with the validation portion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The “true” way a model will behave when launched on new data.</a:t>
            </a:r>
          </a:p>
          <a:p>
            <a:pPr>
              <a:buFont typeface="Wingdings 2" pitchFamily="18" charset="2"/>
              <a:buNone/>
            </a:pPr>
            <a:endParaRPr lang="en-US" sz="1800" dirty="0"/>
          </a:p>
          <a:p>
            <a:pPr>
              <a:buFont typeface="Wingdings 2" pitchFamily="18" charset="2"/>
              <a:buNone/>
            </a:pPr>
            <a:endParaRPr lang="en-US" sz="1800" b="1" dirty="0"/>
          </a:p>
          <a:p>
            <a:pPr>
              <a:buFont typeface="Wingdings 2" pitchFamily="18" charset="2"/>
              <a:buNone/>
            </a:pP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2028825"/>
            <a:ext cx="4567238" cy="43005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91900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51230" y="5157001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36F89562-CBB1-E44D-8238-F62E5861C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784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lowchart: Magnetic Disk 27"/>
          <p:cNvSpPr/>
          <p:nvPr/>
        </p:nvSpPr>
        <p:spPr>
          <a:xfrm>
            <a:off x="4852409" y="226271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4852409" y="1838325"/>
            <a:ext cx="2000250" cy="609601"/>
          </a:xfrm>
          <a:prstGeom prst="flowChartMagneticDisk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2244" y="1853569"/>
            <a:ext cx="21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 Engineering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2175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4691" y="1114421"/>
            <a:ext cx="8894618" cy="59800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 2" pitchFamily="18" charset="2"/>
              <a:buNone/>
            </a:pPr>
            <a:r>
              <a:rPr lang="en-US" dirty="0"/>
              <a:t>If you have enough data and the model impact is large, this is a good partitioning schema </a:t>
            </a:r>
          </a:p>
          <a:p>
            <a:pPr algn="ctr">
              <a:buFont typeface="Wingdings 2" pitchFamily="18" charset="2"/>
              <a:buNone/>
            </a:pPr>
            <a:r>
              <a:rPr lang="en-US" sz="1700" i="1" dirty="0"/>
              <a:t>However, this much effort is seldom undertaken</a:t>
            </a:r>
            <a:r>
              <a:rPr lang="en-US" dirty="0"/>
              <a:t>.</a:t>
            </a:r>
          </a:p>
        </p:txBody>
      </p:sp>
      <p:sp>
        <p:nvSpPr>
          <p:cNvPr id="8" name="Flowchart: Magnetic Disk 7"/>
          <p:cNvSpPr/>
          <p:nvPr/>
        </p:nvSpPr>
        <p:spPr>
          <a:xfrm>
            <a:off x="2288381" y="571977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2288381" y="529538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2288381" y="487098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Magnetic Disk 10"/>
          <p:cNvSpPr/>
          <p:nvPr/>
        </p:nvSpPr>
        <p:spPr>
          <a:xfrm>
            <a:off x="2288381" y="4446595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2288381" y="402220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2288381" y="3597809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288381" y="3173416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2288381" y="274902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288381" y="232463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2288381" y="190023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67024" y="4043363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19" name="Isosceles Triangle 18"/>
          <p:cNvSpPr/>
          <p:nvPr/>
        </p:nvSpPr>
        <p:spPr>
          <a:xfrm rot="5400000">
            <a:off x="3009900" y="4071937"/>
            <a:ext cx="3186112" cy="300038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Magnetic Disk 19"/>
          <p:cNvSpPr/>
          <p:nvPr/>
        </p:nvSpPr>
        <p:spPr>
          <a:xfrm>
            <a:off x="4852409" y="5657860"/>
            <a:ext cx="2000250" cy="609601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4852409" y="5233469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Magnetic Disk 21"/>
          <p:cNvSpPr/>
          <p:nvPr/>
        </p:nvSpPr>
        <p:spPr>
          <a:xfrm>
            <a:off x="4852409" y="4809076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Magnetic Disk 22"/>
          <p:cNvSpPr/>
          <p:nvPr/>
        </p:nvSpPr>
        <p:spPr>
          <a:xfrm>
            <a:off x="4852409" y="438468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Magnetic Disk 23"/>
          <p:cNvSpPr/>
          <p:nvPr/>
        </p:nvSpPr>
        <p:spPr>
          <a:xfrm>
            <a:off x="4852409" y="396029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Magnetic Disk 24"/>
          <p:cNvSpPr/>
          <p:nvPr/>
        </p:nvSpPr>
        <p:spPr>
          <a:xfrm>
            <a:off x="4852409" y="353589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4852409" y="3111504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Magnetic Disk 26"/>
          <p:cNvSpPr/>
          <p:nvPr/>
        </p:nvSpPr>
        <p:spPr>
          <a:xfrm>
            <a:off x="4852409" y="268711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118167" y="3895726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30179" y="5919001"/>
            <a:ext cx="104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Data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46384" y="5273379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Validation Data</a:t>
            </a:r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14ED30B5-3962-294C-824D-CC04CDFCB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58945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Next Glass Wine &amp; Beer 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964" y="1394980"/>
            <a:ext cx="7232073" cy="4068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525" y="5503026"/>
            <a:ext cx="694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Next Glass is now out of business but leveraged chemistry &amp; modeling for it’s business model.</a:t>
            </a:r>
          </a:p>
        </p:txBody>
      </p:sp>
    </p:spTree>
    <p:extLst>
      <p:ext uri="{BB962C8B-B14F-4D97-AF65-F5344CB8AC3E}">
        <p14:creationId xmlns:p14="http://schemas.microsoft.com/office/powerpoint/2010/main" val="15585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09706" y="2812630"/>
            <a:ext cx="2283619" cy="2245524"/>
            <a:chOff x="2293158" y="1838325"/>
            <a:chExt cx="4567238" cy="4491048"/>
          </a:xfrm>
        </p:grpSpPr>
        <p:sp>
          <p:nvSpPr>
            <p:cNvPr id="7" name="Flowchart: Magnetic Disk 6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agnetic Disk 18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6029109" y="2795543"/>
            <a:ext cx="2316871" cy="2279699"/>
            <a:chOff x="2288381" y="1838325"/>
            <a:chExt cx="4564278" cy="4491048"/>
          </a:xfrm>
        </p:grpSpPr>
        <p:sp>
          <p:nvSpPr>
            <p:cNvPr id="55" name="Flowchart: Magnetic Disk 54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lowchart: Magnetic Disk 55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lowchart: Magnetic Disk 56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lowchart: Magnetic Disk 57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lowchart: Magnetic Disk 58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lowchart: Magnetic Disk 59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lowchart: Magnetic Disk 60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lowchart: Magnetic Disk 61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lowchart: Magnetic Disk 62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lowchart: Magnetic Disk 63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Isosceles Triangle 65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Magnetic Disk 66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lowchart: Magnetic Disk 67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lowchart: Magnetic Disk 68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lowchart: Magnetic Disk 69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lowchart: Magnetic Disk 70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Flowchart: Magnetic Disk 71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lowchart: Magnetic Disk 72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lowchart: Magnetic Disk 73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lowchart: Magnetic Disk 78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lowchart: Magnetic Disk 79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3339619" y="2795543"/>
            <a:ext cx="2316871" cy="2279699"/>
            <a:chOff x="2288381" y="1838325"/>
            <a:chExt cx="4564278" cy="4491048"/>
          </a:xfrm>
        </p:grpSpPr>
        <p:sp>
          <p:nvSpPr>
            <p:cNvPr id="83" name="Flowchart: Magnetic Disk 82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lowchart: Magnetic Disk 83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lowchart: Magnetic Disk 84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lowchart: Magnetic Disk 85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lowchart: Magnetic Disk 86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lowchart: Magnetic Disk 87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lowchart: Magnetic Disk 88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lowchart: Magnetic Disk 89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lowchart: Magnetic Disk 90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lowchart: Magnetic Disk 91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Isosceles Triangle 92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Magnetic Disk 93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lowchart: Magnetic Disk 94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lowchart: Magnetic Disk 95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lowchart: Magnetic Disk 96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Flowchart: Magnetic Disk 97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lowchart: Magnetic Disk 98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lowchart: Magnetic Disk 99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Flowchart: Magnetic Disk 100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lowchart: Magnetic Disk 101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Magnetic Disk 102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999345" y="2111384"/>
            <a:ext cx="110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Train/Test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431576" y="2111384"/>
            <a:ext cx="21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Train/Validation/Test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215772" y="1972885"/>
            <a:ext cx="1943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Engineering/Train/</a:t>
            </a:r>
          </a:p>
          <a:p>
            <a:pPr algn="ctr"/>
            <a:r>
              <a:rPr lang="en-US" dirty="0"/>
              <a:t>Validation/Test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26787" y="1265905"/>
            <a:ext cx="3219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Open </a:t>
            </a:r>
            <a:r>
              <a:rPr lang="en-US" sz="2400" b="1" u="sng" dirty="0" err="1"/>
              <a:t>B_anotherGlass.R</a:t>
            </a:r>
            <a:endParaRPr lang="en-US" sz="2400" b="1" u="sng" dirty="0"/>
          </a:p>
        </p:txBody>
      </p:sp>
      <p:sp>
        <p:nvSpPr>
          <p:cNvPr id="76" name="Footer Placeholder 5">
            <a:extLst>
              <a:ext uri="{FF2B5EF4-FFF2-40B4-BE49-F238E27FC236}">
                <a16:creationId xmlns:a16="http://schemas.microsoft.com/office/drawing/2014/main" id="{9F10186E-7B18-9346-B7E5-6D6426C24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02576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14400" y="16002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Franklin Gothic Book" pitchFamily="34" charset="0"/>
              </a:rPr>
              <a:t>Data Mining: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Supervised - Classification &amp; Prediction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Unsupervised-  Association Rules, Data Reduction, Data Exploration &amp; Visualization</a:t>
            </a:r>
          </a:p>
          <a:p>
            <a:r>
              <a:rPr lang="en-US" altLang="en-US" sz="2400" dirty="0">
                <a:latin typeface="Franklin Gothic Book" pitchFamily="34" charset="0"/>
              </a:rPr>
              <a:t>Before algorithms can be applied, data must be explored then pre-processed (treated)</a:t>
            </a:r>
          </a:p>
          <a:p>
            <a:r>
              <a:rPr lang="en-US" altLang="en-US" sz="2400" dirty="0">
                <a:latin typeface="Franklin Gothic Book" pitchFamily="34" charset="0"/>
              </a:rPr>
              <a:t>To evaluate performance and to avoid overfitting, data partitioning is used</a:t>
            </a:r>
          </a:p>
          <a:p>
            <a:r>
              <a:rPr lang="en-US" altLang="en-US" sz="2400" dirty="0">
                <a:latin typeface="Franklin Gothic Book" pitchFamily="34" charset="0"/>
              </a:rPr>
              <a:t>Models are fit to the training partition and assessed on the validation and test partitions</a:t>
            </a:r>
          </a:p>
          <a:p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771" y="5453149"/>
            <a:ext cx="8046720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Today’s lesson explores partitioning and simple prediction.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6033828-A9F3-F84B-8E44-FCE10CDBD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20469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78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Supervised Learning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8288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Goal: Predict a single “target” or “outcome” variable 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Training data, where target value is known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Score to data where value is not known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Methods: Classification and </a:t>
            </a:r>
            <a:r>
              <a:rPr lang="en-US" altLang="en-US" u="sng" dirty="0">
                <a:latin typeface="Franklin Gothic Book" pitchFamily="34" charset="0"/>
              </a:rPr>
              <a:t>Prediction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>
              <a:buFont typeface="Wingdings 2" pitchFamily="18" charset="2"/>
              <a:buNone/>
            </a:pPr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44024948-E463-764F-B1B4-58E5D4C9D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61534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17045" y="2180174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133549" y="2305933"/>
            <a:ext cx="14034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  <p:sp>
        <p:nvSpPr>
          <p:cNvPr id="42" name="Footer Placeholder 5">
            <a:extLst>
              <a:ext uri="{FF2B5EF4-FFF2-40B4-BE49-F238E27FC236}">
                <a16:creationId xmlns:a16="http://schemas.microsoft.com/office/drawing/2014/main" id="{8ACCC4AA-49A7-8A46-8872-BB55B839D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0423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Data Mining Toolbox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pic>
        <p:nvPicPr>
          <p:cNvPr id="31746" name="Picture 2" descr="Image result for toolbox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37" y="1395413"/>
            <a:ext cx="3087363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651" y="1714500"/>
            <a:ext cx="5238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Previous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of 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Visualization</a:t>
            </a:r>
          </a:p>
          <a:p>
            <a:endParaRPr lang="en-US" dirty="0"/>
          </a:p>
          <a:p>
            <a:r>
              <a:rPr lang="en-US" u="sng" dirty="0"/>
              <a:t>After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predict continuous business outcomes using linear regression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334000"/>
            <a:ext cx="855345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 is an initial starting algorithm. It puts you on a path to more complex machine learning but more importantly you can start to frame business problems in terms algorithms can understand. </a:t>
            </a:r>
          </a:p>
        </p:txBody>
      </p:sp>
      <p:pic>
        <p:nvPicPr>
          <p:cNvPr id="3175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82" y="20240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32" y="22717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32" y="25574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32" y="28241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902" y="3960145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3257694-CBCA-0A4F-BFA8-7C59569A3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76414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pic>
        <p:nvPicPr>
          <p:cNvPr id="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0" y="3015925"/>
            <a:ext cx="867523" cy="18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19"/>
          <p:cNvSpPr txBox="1"/>
          <p:nvPr/>
        </p:nvSpPr>
        <p:spPr>
          <a:xfrm>
            <a:off x="2066775" y="3844762"/>
            <a:ext cx="14472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3000"/>
              <a:t>ƒ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(…)</a:t>
            </a:r>
          </a:p>
        </p:txBody>
      </p:sp>
      <p:sp>
        <p:nvSpPr>
          <p:cNvPr id="10" name="Shape 320"/>
          <p:cNvSpPr txBox="1"/>
          <p:nvPr/>
        </p:nvSpPr>
        <p:spPr>
          <a:xfrm>
            <a:off x="878875" y="3844762"/>
            <a:ext cx="4125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#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70269" y="3192087"/>
            <a:ext cx="2676698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impacts ice cream sales?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F763AB2-9B57-A642-868C-A8E20013A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775810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49095" cy="591477"/>
          </a:xfrm>
        </p:spPr>
        <p:txBody>
          <a:bodyPr/>
          <a:lstStyle/>
          <a:p>
            <a:r>
              <a:rPr lang="en-US" dirty="0"/>
              <a:t>Linear Regression for continuous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62497" y="2101524"/>
            <a:ext cx="7699860" cy="1884473"/>
            <a:chOff x="629493" y="1419881"/>
            <a:chExt cx="7699860" cy="1884473"/>
          </a:xfrm>
        </p:grpSpPr>
        <p:pic>
          <p:nvPicPr>
            <p:cNvPr id="6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Shape 319"/>
                <p:cNvSpPr txBox="1"/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*price) + error</a:t>
                  </a:r>
                </a:p>
              </p:txBody>
            </p:sp>
          </mc:Choice>
          <mc:Fallback xmlns="">
            <p:sp>
              <p:nvSpPr>
                <p:cNvPr id="7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blipFill>
                  <a:blip r:embed="rId4"/>
                  <a:stretch>
                    <a:fillRect l="-1030"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631767" y="5519650"/>
            <a:ext cx="7730837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linear combination of temperature values, day of the week dummy variables and price estimate the number of cones that will sell.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032A7D9-C4FC-1146-9EEB-11337D397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556059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26670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4114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48006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41910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3124200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3124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3810000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3810000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3810000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D18A85C-83E2-9643-9A92-3F05F2D79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751153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>
            <a:stCxn id="21" idx="2"/>
            <a:endCxn id="29" idx="0"/>
          </p:cNvCxnSpPr>
          <p:nvPr/>
        </p:nvCxnSpPr>
        <p:spPr>
          <a:xfrm>
            <a:off x="1521229" y="2676698"/>
            <a:ext cx="141310" cy="714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32261" y="1363287"/>
            <a:ext cx="2177935" cy="13134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Outcome:</a:t>
            </a:r>
          </a:p>
          <a:p>
            <a:pPr algn="ctr"/>
            <a:r>
              <a:rPr lang="en-US" dirty="0"/>
              <a:t>The “dependent”, “y” or “target”.</a:t>
            </a:r>
          </a:p>
          <a:p>
            <a:pPr algn="ctr"/>
            <a:r>
              <a:rPr lang="en-US" sz="1400" i="1" dirty="0"/>
              <a:t>Number of Ice Cream Cones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496284" y="3391593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F1D7D29-F21A-A843-A684-F1AA16570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99747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21" idx="0"/>
            <a:endCxn id="23" idx="2"/>
          </p:cNvCxnSpPr>
          <p:nvPr/>
        </p:nvCxnSpPr>
        <p:spPr>
          <a:xfrm flipV="1">
            <a:off x="2128058" y="2859578"/>
            <a:ext cx="216125" cy="847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32014" y="3707487"/>
            <a:ext cx="3192088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Constant:</a:t>
            </a:r>
          </a:p>
          <a:p>
            <a:pPr algn="ctr"/>
            <a:r>
              <a:rPr lang="en-US" dirty="0"/>
              <a:t>The “intercept” or “beta-naught” has no predictor associated with it. </a:t>
            </a:r>
          </a:p>
          <a:p>
            <a:pPr algn="ctr"/>
            <a:r>
              <a:rPr lang="en-US" sz="1400" i="1" dirty="0"/>
              <a:t>Avg. Number of Ice Cream Cones expected to sell if predictors were all 0.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177928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C18B81C-DF86-194E-AC2D-8641713CA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500253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>
            <a:stCxn id="21" idx="0"/>
            <a:endCxn id="31" idx="2"/>
          </p:cNvCxnSpPr>
          <p:nvPr/>
        </p:nvCxnSpPr>
        <p:spPr>
          <a:xfrm flipH="1" flipV="1">
            <a:off x="3341717" y="2859578"/>
            <a:ext cx="85621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0"/>
            <a:endCxn id="33" idx="2"/>
          </p:cNvCxnSpPr>
          <p:nvPr/>
        </p:nvCxnSpPr>
        <p:spPr>
          <a:xfrm flipV="1">
            <a:off x="4197928" y="2845723"/>
            <a:ext cx="144087" cy="1077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1" idx="0"/>
            <a:endCxn id="36" idx="2"/>
          </p:cNvCxnSpPr>
          <p:nvPr/>
        </p:nvCxnSpPr>
        <p:spPr>
          <a:xfrm flipV="1">
            <a:off x="4197928" y="2829098"/>
            <a:ext cx="1906385" cy="10945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Predictors:</a:t>
            </a:r>
          </a:p>
          <a:p>
            <a:pPr algn="ctr"/>
            <a:r>
              <a:rPr lang="en-US" dirty="0"/>
              <a:t>The “informative features”, “x” or “independent” variables.  </a:t>
            </a:r>
          </a:p>
          <a:p>
            <a:pPr algn="ctr"/>
            <a:r>
              <a:rPr lang="en-US" sz="1400" i="1" dirty="0"/>
              <a:t>Variables affecting sales in the data, temp, day, &amp; price.  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17546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175760" y="2446712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938058" y="243008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72B20728-E4B2-324E-B66C-1C7B142AE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59517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21" idx="0"/>
            <a:endCxn id="23" idx="2"/>
          </p:cNvCxnSpPr>
          <p:nvPr/>
        </p:nvCxnSpPr>
        <p:spPr>
          <a:xfrm flipH="1" flipV="1">
            <a:off x="3025837" y="2859578"/>
            <a:ext cx="117209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0"/>
            <a:endCxn id="24" idx="2"/>
          </p:cNvCxnSpPr>
          <p:nvPr/>
        </p:nvCxnSpPr>
        <p:spPr>
          <a:xfrm flipH="1" flipV="1">
            <a:off x="4023352" y="2859578"/>
            <a:ext cx="174576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1" idx="0"/>
            <a:endCxn id="25" idx="2"/>
          </p:cNvCxnSpPr>
          <p:nvPr/>
        </p:nvCxnSpPr>
        <p:spPr>
          <a:xfrm flipV="1">
            <a:off x="4197928" y="2862349"/>
            <a:ext cx="1540620" cy="106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Coefficients:</a:t>
            </a:r>
          </a:p>
          <a:p>
            <a:pPr algn="ctr"/>
            <a:r>
              <a:rPr lang="en-US" dirty="0"/>
              <a:t>The “weight”, “betas” or “coefficients” multiplied with the specific “x” variable value. 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5958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857097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572293" y="2463338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63DC660-19FD-0F4D-BD02-7A08C6239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59505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>
            <a:stCxn id="21" idx="0"/>
            <a:endCxn id="16" idx="2"/>
          </p:cNvCxnSpPr>
          <p:nvPr/>
        </p:nvCxnSpPr>
        <p:spPr>
          <a:xfrm flipH="1" flipV="1">
            <a:off x="6749926" y="2859578"/>
            <a:ext cx="58198" cy="914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86400" y="3773990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Error:</a:t>
            </a:r>
          </a:p>
          <a:p>
            <a:pPr algn="ctr"/>
            <a:r>
              <a:rPr lang="en-US" dirty="0"/>
              <a:t>The “error” or “noise” represents the value the equation is wrong compared to the actual Y. 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83671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B17D141-E002-FB47-8314-0F77C200A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177971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combinations of beta coefficients seeks to minimize the squared errors between the actual Y values and the equation.   </a:t>
            </a:r>
            <a:r>
              <a:rPr lang="en-US" b="1" dirty="0">
                <a:solidFill>
                  <a:schemeClr val="tx1"/>
                </a:solidFill>
              </a:rPr>
              <a:t>This combination manifests as the “best fit line”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83BAD3EC-AD62-D54C-A619-E2DE77F72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135149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02560"/>
              </p:ext>
            </p:extLst>
          </p:nvPr>
        </p:nvGraphicFramePr>
        <p:xfrm>
          <a:off x="2089265" y="315929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Saturday_dummy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7CD9B0F-BAC7-9848-B6F6-BECF05BE0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09181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477561"/>
              </p:ext>
            </p:extLst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3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7A9D26-5911-402B-B52F-D0DC2E5F9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01177"/>
              </p:ext>
            </p:extLst>
          </p:nvPr>
        </p:nvGraphicFramePr>
        <p:xfrm>
          <a:off x="1524000" y="3968078"/>
          <a:ext cx="609600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9158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</a:t>
                      </a:r>
                      <a:r>
                        <a:rPr lang="en-US" baseline="0" dirty="0"/>
                        <a:t> Fit Prediction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80DB6DC-FCE8-CE44-AE80-033C1388F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227796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Minimizing the Sum of Ordinary Least Squared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253E33A6-CC58-6B42-8D94-6C61B704B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065359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Big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9" name="Oval 18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277080" y="2219862"/>
            <a:ext cx="0" cy="2199738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071810" y="3086100"/>
            <a:ext cx="13317" cy="137160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996076" y="3005511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12401" y="2902557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476500" y="3009900"/>
            <a:ext cx="1" cy="142875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898374" y="4438650"/>
            <a:ext cx="0" cy="210326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814976" y="461523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84CDA995-4632-AD4B-9075-874D80C9B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4049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between a prediction and 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 some are negative and some are positive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77080" y="2219861"/>
            <a:ext cx="0" cy="276849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16518" y="2296482"/>
            <a:ext cx="9896" cy="1019212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948451" y="219588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5672" y="4530173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812897" y="4244340"/>
            <a:ext cx="9277" cy="29986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298EE999-AC42-3349-9B80-3ABD0906B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67532" y="1271849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1273235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4803" y="1360267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6656" y="1360267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02993"/>
              </p:ext>
            </p:extLst>
          </p:nvPr>
        </p:nvGraphicFramePr>
        <p:xfrm>
          <a:off x="1270958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38982"/>
              </p:ext>
            </p:extLst>
          </p:nvPr>
        </p:nvGraphicFramePr>
        <p:xfrm>
          <a:off x="5392273" y="2156844"/>
          <a:ext cx="94260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Prediction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978265"/>
              </p:ext>
            </p:extLst>
          </p:nvPr>
        </p:nvGraphicFramePr>
        <p:xfrm>
          <a:off x="7890233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391593" y="315884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7768" y="2812481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7768" y="3144990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65265" y="5004270"/>
            <a:ext cx="794696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84350" y="5455519"/>
            <a:ext cx="6319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(18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6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sz="2400" dirty="0"/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sz="2400" b="1" dirty="0">
                <a:solidFill>
                  <a:schemeClr val="accent1"/>
                </a:solidFill>
              </a:rPr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39)</a:t>
            </a:r>
            <a:r>
              <a:rPr lang="en-US" sz="2400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64035" y="5408823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64035" y="5741332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47459" y="5286895"/>
            <a:ext cx="60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-3</a:t>
            </a:r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35097F8E-0B0D-F346-8CD8-D5AADD753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DF86F6-69F4-E44A-A229-A46DCB5869E2}"/>
              </a:ext>
            </a:extLst>
          </p:cNvPr>
          <p:cNvSpPr/>
          <p:nvPr/>
        </p:nvSpPr>
        <p:spPr>
          <a:xfrm>
            <a:off x="1286933" y="3496733"/>
            <a:ext cx="7459134" cy="440267"/>
          </a:xfrm>
          <a:prstGeom prst="rect">
            <a:avLst/>
          </a:prstGeom>
          <a:solidFill>
            <a:srgbClr val="A51C3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1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  <p:bldP spid="14" grpId="0" animBg="1"/>
      <p:bldP spid="15" grpId="0" animBg="1"/>
      <p:bldP spid="19" grpId="0"/>
      <p:bldP spid="21" grpId="0" animBg="1"/>
      <p:bldP spid="22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2508" y="1273235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Without squaring the errors positive &amp; negative prediction errors cancel each other out.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5428" y="2612573"/>
            <a:ext cx="558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(18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baseline="30000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82394" y="3995666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82394" y="432817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5155" y="5465620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Squaring the error means all errors have the same impact on the optimization function.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195" y="4058989"/>
            <a:ext cx="5833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324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36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81+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4624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961 + 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+ 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225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25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1521</a:t>
            </a:r>
            <a:r>
              <a:rPr lang="en-US" dirty="0"/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32572" y="3857106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8445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2793452" y="3158836"/>
            <a:ext cx="349135" cy="798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48618E73-0F32-2A4C-904C-C8544B900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37390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pic>
        <p:nvPicPr>
          <p:cNvPr id="1026" name="Picture 2" descr="Image result for linear regress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1081289"/>
            <a:ext cx="5353801" cy="40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007" y="5203768"/>
            <a:ext cx="8512233" cy="9642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algorithm is optimizing the inputs and weights (beta’s) to </a:t>
            </a:r>
            <a:r>
              <a:rPr lang="en-US" sz="2400" b="1" dirty="0">
                <a:solidFill>
                  <a:schemeClr val="accent1"/>
                </a:solidFill>
              </a:rPr>
              <a:t>minimize the sum of squared errors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This is called “ordinary least squares (OLS).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9172D24-5321-474F-ACEA-E42E86E7D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724888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8764" y="1346662"/>
            <a:ext cx="335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C_Regression.R</a:t>
            </a:r>
            <a:endParaRPr lang="en-US" sz="2800" b="1" u="sng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D6A1ED-B4E3-0940-A125-9241151B7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629634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Topics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1"/>
          </p:nvPr>
        </p:nvSpPr>
        <p:spPr>
          <a:xfrm>
            <a:off x="914400" y="1676400"/>
            <a:ext cx="7772400" cy="4572000"/>
          </a:xfrm>
        </p:spPr>
        <p:txBody>
          <a:bodyPr/>
          <a:lstStyle/>
          <a:p>
            <a:r>
              <a:rPr lang="en-US" altLang="en-US" dirty="0">
                <a:latin typeface="Franklin Gothic Book" panose="020B0503020102020204" pitchFamily="34" charset="0"/>
              </a:rPr>
              <a:t>Explanatory vs. predictive modeling with regression</a:t>
            </a:r>
          </a:p>
          <a:p>
            <a:r>
              <a:rPr lang="en-US" altLang="en-US" dirty="0">
                <a:latin typeface="Franklin Gothic Book" panose="020B0503020102020204" pitchFamily="34" charset="0"/>
              </a:rPr>
              <a:t>Example: prices of Toyota Corollas</a:t>
            </a:r>
          </a:p>
          <a:p>
            <a:r>
              <a:rPr lang="en-US" altLang="en-US" dirty="0">
                <a:latin typeface="Franklin Gothic Book" panose="020B0503020102020204" pitchFamily="34" charset="0"/>
              </a:rPr>
              <a:t>Fitting a predictive model</a:t>
            </a:r>
          </a:p>
          <a:p>
            <a:r>
              <a:rPr lang="en-US" altLang="en-US" dirty="0">
                <a:latin typeface="Franklin Gothic Book" panose="020B0503020102020204" pitchFamily="34" charset="0"/>
              </a:rPr>
              <a:t>Assessing predictive accuracy</a:t>
            </a:r>
          </a:p>
          <a:p>
            <a:r>
              <a:rPr lang="en-US" altLang="en-US" dirty="0">
                <a:latin typeface="Franklin Gothic Book" panose="020B0503020102020204" pitchFamily="34" charset="0"/>
              </a:rPr>
              <a:t>Selecting a subset of predictors</a:t>
            </a:r>
          </a:p>
          <a:p>
            <a:endParaRPr lang="en-US" altLang="en-US" dirty="0">
              <a:latin typeface="Franklin Gothic Book" panose="020B0503020102020204" pitchFamily="34" charset="0"/>
            </a:endParaRPr>
          </a:p>
        </p:txBody>
      </p:sp>
      <p:sp>
        <p:nvSpPr>
          <p:cNvPr id="9220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914400" y="6172200"/>
            <a:ext cx="3962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panose="02020502060401020303" pitchFamily="18" charset="0"/>
              </a:rPr>
              <a:t>© Galit Shmueli and Peter Bruce 2017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D5F80A3-3060-854D-89CC-953FED231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420259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98856-D1A5-824F-835D-56AC03F7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92" y="3007895"/>
            <a:ext cx="3720283" cy="118410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pic>
        <p:nvPicPr>
          <p:cNvPr id="17410" name="Picture 2" descr="children of the corn crazy eyes rivalry sibling - 65854714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65" y="1398242"/>
            <a:ext cx="3761220" cy="40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5761" y="2211184"/>
            <a:ext cx="450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positive relationship between number of rooms and housing prices.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007" y="1446415"/>
            <a:ext cx="4206240" cy="631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Reviewing beta coefficients can explain relationships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7236" y="3742478"/>
            <a:ext cx="714895" cy="4322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1426" y="4527664"/>
            <a:ext cx="4505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Holding all other inputs constant </a:t>
            </a:r>
            <a:r>
              <a:rPr lang="en-US" dirty="0"/>
              <a:t>the median price would increase $3655 for each room.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0AC6495A-84FB-CE45-A81C-668168955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991889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pic>
        <p:nvPicPr>
          <p:cNvPr id="1026" name="Picture 2" descr="Image result for cart before the hors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50" y="1740694"/>
            <a:ext cx="4845300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1" y="1185863"/>
            <a:ext cx="2861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Open </a:t>
            </a:r>
            <a:r>
              <a:rPr lang="en-US" sz="2400" u="sng" dirty="0" err="1"/>
              <a:t>A_Regression.R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322538" y="5619404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Diamond Prices with linear regression.</a:t>
            </a:r>
          </a:p>
        </p:txBody>
      </p:sp>
    </p:spTree>
    <p:extLst>
      <p:ext uri="{BB962C8B-B14F-4D97-AF65-F5344CB8AC3E}">
        <p14:creationId xmlns:p14="http://schemas.microsoft.com/office/powerpoint/2010/main" val="685633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Explain relationship between predictors (explanatory variables) and target 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Familiar use of regression in data analysis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Fit the data well and understand the contribution of explanatory variables to the model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“goodness-of-fit”: R</a:t>
            </a:r>
            <a:r>
              <a:rPr lang="en-US" baseline="30000">
                <a:latin typeface="Franklin Gothic Book" pitchFamily="34" charset="0"/>
              </a:rPr>
              <a:t>2</a:t>
            </a:r>
            <a:r>
              <a:rPr lang="en-US">
                <a:latin typeface="Franklin Gothic Book" pitchFamily="34" charset="0"/>
              </a:rPr>
              <a:t>, residual analysis, p-values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F009198-D96F-E943-9C87-9741A642E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843933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predict target values in other data where we have predictor values, but not target values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Classic data mining context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</a:t>
            </a:r>
            <a:r>
              <a:rPr lang="en-US" b="1">
                <a:latin typeface="Franklin Gothic Book" pitchFamily="34" charset="0"/>
              </a:rPr>
              <a:t>Optimize predictive accuracy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Train model on training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Assess performance on validation (hold-out)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Explaining role of predictors is not primary purpose (but useful)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4A0423-B2D5-1646-86F9-1D8CF70D4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758743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pic>
        <p:nvPicPr>
          <p:cNvPr id="19458" name="Picture 2" descr="Image result for rivalr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89" y="2106527"/>
            <a:ext cx="4606620" cy="319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338" y="2054850"/>
            <a:ext cx="3886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Make sure you understand the point of your project</a:t>
            </a:r>
          </a:p>
          <a:p>
            <a:pPr algn="ctr"/>
            <a:r>
              <a:rPr lang="en-US" dirty="0"/>
              <a:t>(explanatory or predictive)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understand a phenomena?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make accurate predictions about the future?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4355869"/>
            <a:ext cx="4139738" cy="4655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impacts how you evaluate the model and even what variables you choose.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21D1001-942F-294E-B190-F0498FEF4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555846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12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How does truecar.com know the price is “great?”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5" y="1146510"/>
            <a:ext cx="7661570" cy="4772152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39678D3-32D2-2D4B-81E0-91049E998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38620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4" descr="Successful businessman working with a computer in his office Stock Photo - 160762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255" y="2381086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Yeah!  I got a new job!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D815C98-8ED6-DA41-A462-F9829543C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589760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pic>
        <p:nvPicPr>
          <p:cNvPr id="20482" name="Picture 2" descr="Image result for car sales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51" y="2481608"/>
            <a:ext cx="5323173" cy="30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Dale, can you predict used car prices?  Then we will know if a car is priced above/below expected value</a:t>
            </a: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Welcome Dale to </a:t>
            </a:r>
            <a:r>
              <a:rPr lang="en-US" dirty="0" err="1"/>
              <a:t>TrueCar’s</a:t>
            </a:r>
            <a:r>
              <a:rPr lang="en-US" dirty="0"/>
              <a:t> Competitor: </a:t>
            </a:r>
            <a:r>
              <a:rPr lang="en-US" dirty="0" err="1"/>
              <a:t>OldCar</a:t>
            </a:r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2EBDB9A-A73C-8F4B-9173-C7F9882AA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9280185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help Dale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28" y="2599488"/>
            <a:ext cx="4774479" cy="26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3175464" y="1379912"/>
            <a:ext cx="4688378" cy="1429789"/>
          </a:xfrm>
          <a:prstGeom prst="wedgeEllipseCallout">
            <a:avLst>
              <a:gd name="adj1" fmla="val -53063"/>
              <a:gd name="adj2" fmla="val 8086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of course.  This sounds like a predictive modeling project.  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3C3A30A-9D0A-2B43-A615-F95A0DE5D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964537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0025" y="365126"/>
            <a:ext cx="8315325" cy="591477"/>
          </a:xfrm>
        </p:spPr>
        <p:txBody>
          <a:bodyPr/>
          <a:lstStyle/>
          <a:p>
            <a:r>
              <a:rPr lang="en-US" dirty="0"/>
              <a:t>Remember the Workflow?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 dirty="0"/>
          </a:p>
        </p:txBody>
      </p:sp>
      <p:sp>
        <p:nvSpPr>
          <p:cNvPr id="6" name="Shape 848"/>
          <p:cNvSpPr txBox="1"/>
          <p:nvPr/>
        </p:nvSpPr>
        <p:spPr>
          <a:xfrm>
            <a:off x="203475" y="3081114"/>
            <a:ext cx="8451300" cy="2090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Problem Formulation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Predict Toyota Prices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Define data requirements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Use ~1400 cars &amp; car attributes 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Explore the data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in script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Perform Analysis &amp; Create Project Artifacts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fit a linear regression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Asses/Adjust the Project Artifacts 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Adj. R-Squared, P-Values etc.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Communicate Results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examine the coefficients and readout Adj R^2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Document to make it repeatable 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Keep notes in script</a:t>
            </a:r>
          </a:p>
        </p:txBody>
      </p:sp>
      <p:sp>
        <p:nvSpPr>
          <p:cNvPr id="7" name="Shape 836"/>
          <p:cNvSpPr/>
          <p:nvPr/>
        </p:nvSpPr>
        <p:spPr>
          <a:xfrm>
            <a:off x="34620" y="1430370"/>
            <a:ext cx="991379" cy="689700"/>
          </a:xfrm>
          <a:prstGeom prst="homePlate">
            <a:avLst>
              <a:gd name="adj" fmla="val 50000"/>
            </a:avLst>
          </a:prstGeom>
          <a:solidFill>
            <a:srgbClr val="DE73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Definition</a:t>
            </a:r>
          </a:p>
        </p:txBody>
      </p:sp>
      <p:sp>
        <p:nvSpPr>
          <p:cNvPr id="8" name="Shape 837"/>
          <p:cNvSpPr/>
          <p:nvPr/>
        </p:nvSpPr>
        <p:spPr>
          <a:xfrm>
            <a:off x="828573" y="1430370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Identify Available Data Sources</a:t>
            </a:r>
          </a:p>
        </p:txBody>
      </p:sp>
      <p:sp>
        <p:nvSpPr>
          <p:cNvPr id="10" name="Shape 839"/>
          <p:cNvSpPr/>
          <p:nvPr/>
        </p:nvSpPr>
        <p:spPr>
          <a:xfrm>
            <a:off x="2123295" y="1430370"/>
            <a:ext cx="123631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EDA</a:t>
            </a:r>
          </a:p>
        </p:txBody>
      </p:sp>
      <p:sp>
        <p:nvSpPr>
          <p:cNvPr id="11" name="Shape 840"/>
          <p:cNvSpPr/>
          <p:nvPr/>
        </p:nvSpPr>
        <p:spPr>
          <a:xfrm>
            <a:off x="6029325" y="1430370"/>
            <a:ext cx="180263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Communicate Results</a:t>
            </a:r>
          </a:p>
        </p:txBody>
      </p:sp>
      <p:sp>
        <p:nvSpPr>
          <p:cNvPr id="12" name="Shape 841"/>
          <p:cNvSpPr/>
          <p:nvPr/>
        </p:nvSpPr>
        <p:spPr>
          <a:xfrm>
            <a:off x="7634529" y="1430371"/>
            <a:ext cx="150947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Document</a:t>
            </a:r>
          </a:p>
        </p:txBody>
      </p:sp>
      <p:sp>
        <p:nvSpPr>
          <p:cNvPr id="21" name="Shape 839"/>
          <p:cNvSpPr/>
          <p:nvPr/>
        </p:nvSpPr>
        <p:spPr>
          <a:xfrm>
            <a:off x="3162184" y="1425606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 Analyssis </a:t>
            </a:r>
          </a:p>
        </p:txBody>
      </p:sp>
      <p:sp>
        <p:nvSpPr>
          <p:cNvPr id="22" name="Shape 839"/>
          <p:cNvSpPr/>
          <p:nvPr/>
        </p:nvSpPr>
        <p:spPr>
          <a:xfrm>
            <a:off x="4456906" y="1435131"/>
            <a:ext cx="176984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Assessment</a:t>
            </a:r>
          </a:p>
        </p:txBody>
      </p:sp>
      <p:cxnSp>
        <p:nvCxnSpPr>
          <p:cNvPr id="24" name="Curved Connector 23"/>
          <p:cNvCxnSpPr>
            <a:stCxn id="8" idx="0"/>
            <a:endCxn id="7" idx="0"/>
          </p:cNvCxnSpPr>
          <p:nvPr/>
        </p:nvCxnSpPr>
        <p:spPr>
          <a:xfrm rot="16200000" flipV="1">
            <a:off x="880054" y="908201"/>
            <a:ext cx="12700" cy="1044337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1" idx="0"/>
            <a:endCxn id="8" idx="0"/>
          </p:cNvCxnSpPr>
          <p:nvPr/>
        </p:nvCxnSpPr>
        <p:spPr>
          <a:xfrm rot="16200000" flipH="1" flipV="1">
            <a:off x="2566646" y="261182"/>
            <a:ext cx="4764" cy="2333611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1" idx="0"/>
            <a:endCxn id="7" idx="0"/>
          </p:cNvCxnSpPr>
          <p:nvPr/>
        </p:nvCxnSpPr>
        <p:spPr>
          <a:xfrm rot="16200000" flipH="1" flipV="1">
            <a:off x="2044477" y="-260986"/>
            <a:ext cx="4764" cy="3377948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2" idx="0"/>
            <a:endCxn id="10" idx="0"/>
          </p:cNvCxnSpPr>
          <p:nvPr/>
        </p:nvCxnSpPr>
        <p:spPr>
          <a:xfrm rot="16200000" flipV="1">
            <a:off x="3866836" y="132563"/>
            <a:ext cx="4761" cy="2600376"/>
          </a:xfrm>
          <a:prstGeom prst="curvedConnector3">
            <a:avLst>
              <a:gd name="adj1" fmla="val 4901512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1" idx="2"/>
            <a:endCxn id="7" idx="2"/>
          </p:cNvCxnSpPr>
          <p:nvPr/>
        </p:nvCxnSpPr>
        <p:spPr>
          <a:xfrm rot="5400000">
            <a:off x="3558051" y="-1080095"/>
            <a:ext cx="12700" cy="6400331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2" idx="2"/>
            <a:endCxn id="21" idx="2"/>
          </p:cNvCxnSpPr>
          <p:nvPr/>
        </p:nvCxnSpPr>
        <p:spPr>
          <a:xfrm rot="5400000" flipH="1">
            <a:off x="4447856" y="1403284"/>
            <a:ext cx="9525" cy="1433571"/>
          </a:xfrm>
          <a:prstGeom prst="curvedConnector3">
            <a:avLst>
              <a:gd name="adj1" fmla="val -24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94A99A6-A122-7241-A528-F88FE1CED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00837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79817" y="1413163"/>
            <a:ext cx="4364183" cy="406630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Price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Euros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Tires</a:t>
            </a:r>
            <a:r>
              <a:rPr lang="en-US" altLang="en-US" sz="2000" dirty="0">
                <a:latin typeface="Franklin Gothic Book" panose="020B0503020102020204" pitchFamily="34" charset="0"/>
              </a:rPr>
              <a:t> binary 0/1 are new tires on car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Age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months as of</a:t>
            </a:r>
            <a:r>
              <a:rPr lang="en-US" altLang="en-US" sz="2000" i="1" dirty="0">
                <a:latin typeface="Franklin Gothic Book" panose="020B0503020102020204" pitchFamily="34" charset="0"/>
              </a:rPr>
              <a:t> </a:t>
            </a:r>
            <a:r>
              <a:rPr lang="en-US" altLang="en-US" sz="2000" dirty="0">
                <a:latin typeface="Franklin Gothic Book" panose="020B0503020102020204" pitchFamily="34" charset="0"/>
              </a:rPr>
              <a:t>8/04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KM</a:t>
            </a:r>
            <a:r>
              <a:rPr lang="en-US" altLang="en-US" sz="2000" dirty="0">
                <a:latin typeface="Franklin Gothic Book" panose="020B0503020102020204" pitchFamily="34" charset="0"/>
              </a:rPr>
              <a:t> (kilometers)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Fuel Type </a:t>
            </a:r>
            <a:r>
              <a:rPr lang="en-US" altLang="en-US" sz="2000" dirty="0">
                <a:latin typeface="Franklin Gothic Book" panose="020B0503020102020204" pitchFamily="34" charset="0"/>
              </a:rPr>
              <a:t>(diesel, petrol, CNG)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HP</a:t>
            </a:r>
            <a:r>
              <a:rPr lang="en-US" altLang="en-US" sz="2000" dirty="0">
                <a:latin typeface="Franklin Gothic Book" panose="020B0503020102020204" pitchFamily="34" charset="0"/>
              </a:rPr>
              <a:t> (horsepower)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Metallic color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Automatic transmission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CC</a:t>
            </a:r>
            <a:r>
              <a:rPr lang="en-US" altLang="en-US" sz="2000" dirty="0">
                <a:latin typeface="Franklin Gothic Book" panose="020B0503020102020204" pitchFamily="34" charset="0"/>
              </a:rPr>
              <a:t> (cylinder volume)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Doors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err="1">
                <a:latin typeface="Franklin Gothic Book" panose="020B0503020102020204" pitchFamily="34" charset="0"/>
              </a:rPr>
              <a:t>Quarterly_Tax</a:t>
            </a:r>
            <a:r>
              <a:rPr lang="en-US" altLang="en-US" sz="2000" dirty="0">
                <a:latin typeface="Franklin Gothic Book" panose="020B0503020102020204" pitchFamily="34" charset="0"/>
              </a:rPr>
              <a:t> (road tax)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Weight</a:t>
            </a:r>
            <a:r>
              <a:rPr lang="en-US" altLang="en-US" sz="2000" dirty="0">
                <a:latin typeface="Franklin Gothic Book" panose="020B0503020102020204" pitchFamily="34" charset="0"/>
              </a:rPr>
              <a:t> (in kg)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381" y="1163782"/>
            <a:ext cx="271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D_oldCar.R</a:t>
            </a:r>
            <a:endParaRPr lang="en-US" sz="2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208547" y="1961804"/>
            <a:ext cx="4010527" cy="89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the preprocessing and partitioning code in your toolbox, create a linear model of Toyota prices.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505497B-833F-C649-8126-B4C28DC53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27225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pic>
        <p:nvPicPr>
          <p:cNvPr id="21506" name="Picture 2" descr="Image result for diamond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77" y="1849957"/>
            <a:ext cx="48577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71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pic>
        <p:nvPicPr>
          <p:cNvPr id="21506" name="Picture 2" descr="Image result for shocked c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51" y="1891467"/>
            <a:ext cx="3971248" cy="3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36973" y="1629298"/>
            <a:ext cx="314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Don’t shock the cat by having multi-collinearity.</a:t>
            </a:r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304523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 other words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457754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Example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presence of two or more predictor variables sharing the same linear relationship with the outcome variable.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3543997"/>
            <a:ext cx="3458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Two+ informative features are measuring essentially the same thing.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5040292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predicting ice cream sales you include Fahrenheit and Celsius temperatures as two separate informative features.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B1D592AA-17AC-774D-8119-5A393CA4C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1568254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 happens with multi-collinearity?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2346973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good news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3629908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Best Practice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effect is exaggerated e.g. double counted.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284573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problem is so prevalent/impactful that R’s linear regression function handles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algorithms are not affected by double counting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409265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though R removes it, do not rely on the function.  Understanding the data you put in will avoid “garbage in, garbage out” scenarios.</a:t>
            </a:r>
          </a:p>
        </p:txBody>
      </p:sp>
      <p:pic>
        <p:nvPicPr>
          <p:cNvPr id="23556" name="Picture 4" descr="Image result for happy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732" y="4798220"/>
            <a:ext cx="1629294" cy="137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951370">
            <a:off x="3042457" y="4971012"/>
            <a:ext cx="1627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Make happy cats by</a:t>
            </a:r>
          </a:p>
          <a:p>
            <a:pPr algn="ctr"/>
            <a:r>
              <a:rPr lang="en-US" sz="1400" dirty="0"/>
              <a:t> knowing your data.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1995084-0CA9-6D42-8B1A-615F443D0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93469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R, script 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A8DC6-A5F2-4C44-B5E1-CC6718870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8381342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57" y="1483393"/>
            <a:ext cx="6315075" cy="462915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B6EC10E-0713-A647-89AD-F2F2FABE0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87919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64276" y="4738255"/>
            <a:ext cx="6866313" cy="3310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7295" y="4315326"/>
            <a:ext cx="6866313" cy="25769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13" idx="2"/>
          </p:cNvCxnSpPr>
          <p:nvPr/>
        </p:nvCxnSpPr>
        <p:spPr>
          <a:xfrm flipV="1">
            <a:off x="7733608" y="2776451"/>
            <a:ext cx="313112" cy="166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13" idx="2"/>
          </p:cNvCxnSpPr>
          <p:nvPr/>
        </p:nvCxnSpPr>
        <p:spPr>
          <a:xfrm flipV="1">
            <a:off x="7830589" y="2776451"/>
            <a:ext cx="216131" cy="212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315200" y="2261062"/>
            <a:ext cx="1463040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 ID of multi </a:t>
            </a:r>
            <a:r>
              <a:rPr lang="en-US" sz="1200" dirty="0" err="1"/>
              <a:t>colinearity</a:t>
            </a:r>
            <a:endParaRPr lang="en-US" sz="1200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34BB452-FA0D-474F-9C83-B1E1F41EE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71053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47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604084" y="2011680"/>
            <a:ext cx="3168316" cy="24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716684" y="1496291"/>
            <a:ext cx="2111432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Another name for errors.</a:t>
            </a:r>
          </a:p>
          <a:p>
            <a:pPr algn="ctr"/>
            <a:r>
              <a:rPr lang="en-US" sz="1200" dirty="0"/>
              <a:t>Summary stats for the errors.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79" y="1945178"/>
            <a:ext cx="3506805" cy="6317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D23BDEA-A70E-C341-89CB-E01AE32EB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373202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5" y="1306930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3064042" y="2011680"/>
            <a:ext cx="4882925" cy="19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Treated Variable Names i.e. informative features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80" y="2826327"/>
            <a:ext cx="1966762" cy="22429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546694E-9D07-014F-9337-9E1709134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590685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344780" y="2011680"/>
            <a:ext cx="3602187" cy="168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Coefficients or Beta values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14502" y="2537569"/>
            <a:ext cx="1230278" cy="2327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DEF1774D-7B2F-764C-8342-3A2A433C4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64623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165558" y="2438400"/>
            <a:ext cx="2399024" cy="126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42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average amount that the coefficients vary from the actual average value of our response variable.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03032" y="2485943"/>
            <a:ext cx="962526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65D227B7-0814-9544-B047-9C1F84968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68537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862368" y="2427316"/>
            <a:ext cx="1702214" cy="128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coefficient t-value is a measure of how many standard deviations our coefficient estimate is far away from 0.  In another way, values away from 0 indicate a real relationship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130848" y="2501986"/>
            <a:ext cx="731520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8C65AE5-8B9A-D746-AE91-5E9B13934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89420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1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The probability of seeing a value larger than the t value.</a:t>
            </a:r>
          </a:p>
          <a:p>
            <a:pPr algn="ctr"/>
            <a:r>
              <a:rPr lang="en-US" sz="1200" dirty="0"/>
              <a:t>Small p-values mean its less likely due to chance.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961804"/>
            <a:ext cx="1213658" cy="1719860"/>
          </a:xfrm>
          <a:prstGeom prst="bentConnector3">
            <a:avLst>
              <a:gd name="adj1" fmla="val 11883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54A954B-6362-5747-912F-EEB797EEA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735593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114715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In stats p &lt;0.05 is good but in business I have seen p&lt;0.2.</a:t>
            </a:r>
          </a:p>
          <a:p>
            <a:pPr algn="ctr"/>
            <a:r>
              <a:rPr lang="en-US" sz="1200" dirty="0"/>
              <a:t>It’s a good idea to rebuild a model without variables that do not meet the cutoff.</a:t>
            </a:r>
          </a:p>
        </p:txBody>
      </p:sp>
      <p:cxnSp>
        <p:nvCxnSpPr>
          <p:cNvPr id="9" name="Elbow Connector 8"/>
          <p:cNvCxnSpPr>
            <a:stCxn id="11" idx="3"/>
            <a:endCxn id="13" idx="3"/>
          </p:cNvCxnSpPr>
          <p:nvPr/>
        </p:nvCxnSpPr>
        <p:spPr>
          <a:xfrm flipV="1">
            <a:off x="7614458" y="1853739"/>
            <a:ext cx="1213658" cy="1827925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7C6D381-AD02-C742-899A-CB82C6B04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37687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81464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We could drop ??? Based on p values?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91200" y="2493825"/>
            <a:ext cx="1823258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687484"/>
            <a:ext cx="1213658" cy="2019999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81890" y="5752407"/>
            <a:ext cx="7880465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variables should we drop with a p-value &gt;=0.2?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747F358C-CA0D-0649-88E5-16AFA2EF6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020398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script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A385-5F86-6A42-BA4C-E9132354F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915254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6459" y="5303520"/>
            <a:ext cx="7631083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Parsimony or compactness is desirable in models.  The more features in a model, the more complexity we introduce, data integrity, data interactions, time to fit and time to predict are all impacted.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A807167-92BA-9C47-8FAE-FAE64B31C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5629824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301047" y="1148317"/>
            <a:ext cx="2527069" cy="1049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R-</a:t>
            </a:r>
            <a:r>
              <a:rPr lang="en-US" sz="1100" dirty="0" err="1"/>
              <a:t>Sq</a:t>
            </a:r>
            <a:r>
              <a:rPr lang="en-US" sz="1100" dirty="0"/>
              <a:t>: how much of the variation are the model is fitting. R-</a:t>
            </a:r>
            <a:r>
              <a:rPr lang="en-US" sz="1100" dirty="0" err="1"/>
              <a:t>Sq</a:t>
            </a:r>
            <a:r>
              <a:rPr lang="en-US" sz="1100" dirty="0"/>
              <a:t>  measures the linear relationship between Price &amp; features </a:t>
            </a:r>
            <a:r>
              <a:rPr lang="en-US" altLang="en-US" sz="1100" dirty="0"/>
              <a:t>It always lies between 0 and 1 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9621" y="4940966"/>
            <a:ext cx="4828674" cy="1764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9" idx="3"/>
            <a:endCxn id="8" idx="3"/>
          </p:cNvCxnSpPr>
          <p:nvPr/>
        </p:nvCxnSpPr>
        <p:spPr>
          <a:xfrm flipV="1">
            <a:off x="6208295" y="1673043"/>
            <a:ext cx="2619821" cy="3356156"/>
          </a:xfrm>
          <a:prstGeom prst="bentConnector3">
            <a:avLst>
              <a:gd name="adj1" fmla="val 1087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C3444DF-7ADD-EC4E-9B1F-D0667D3EE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5038576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3881437"/>
            <a:ext cx="8006269" cy="8048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two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can be said that both models explain ~87% of the variation in car prices.  Dropping the variables improved accuracy and reinforces the fact that the variables didn’t add value.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8043" y="179671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8043" y="358541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fit2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93558" y="3336758"/>
            <a:ext cx="800501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801853" y="2358189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713621" y="4098758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4" y="2190750"/>
            <a:ext cx="8086725" cy="74295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851733" y="2379495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13EE7097-FFEF-F148-8B51-7DCC45D6B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6654879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Besides P-Values which is a variable level KPI, and adjusted R-</a:t>
            </a:r>
            <a:r>
              <a:rPr lang="en-US" dirty="0" err="1">
                <a:solidFill>
                  <a:schemeClr val="tx1"/>
                </a:solidFill>
              </a:rPr>
              <a:t>Sq</a:t>
            </a:r>
            <a:r>
              <a:rPr lang="en-US" dirty="0">
                <a:solidFill>
                  <a:schemeClr val="tx1"/>
                </a:solidFill>
              </a:rPr>
              <a:t> there are two popular KPI for evaluating continuous model predictions.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375" y="1502807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62624"/>
              </p:ext>
            </p:extLst>
          </p:nvPr>
        </p:nvGraphicFramePr>
        <p:xfrm>
          <a:off x="3130526" y="2910472"/>
          <a:ext cx="29150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14350" y="2085975"/>
            <a:ext cx="8158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7179" y="2490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8779" y="2490536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45F47930-7DB6-DA42-93CF-AF2683E5A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5808679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386806"/>
              </p:ext>
            </p:extLst>
          </p:nvPr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28572" y="280035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manually calculate RMSE, work the acronym backwards.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076" y="200475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1220" y="2004752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2829" y="1990474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54379" y="1990473"/>
            <a:ext cx="115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ERROR-SQ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04995EDA-6662-044E-B82F-B26D1CA99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1413698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the same units being measured, tells you +/- the prediction error.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8572" y="245506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6185310" y="3170630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38296" y="2469355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16.25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blipFill rotWithShape="0">
                <a:blip r:embed="rId6"/>
                <a:stretch>
                  <a:fillRect r="-18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43838" y="357187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=4.03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09AE1DD6-3832-4648-92FF-5560975FC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57088-B8D5-F347-8350-2DFAB51DB8CE}"/>
              </a:ext>
            </a:extLst>
          </p:cNvPr>
          <p:cNvSpPr txBox="1"/>
          <p:nvPr/>
        </p:nvSpPr>
        <p:spPr>
          <a:xfrm>
            <a:off x="7823834" y="1664193"/>
            <a:ext cx="73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ROOT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83CBF-9523-364B-9D90-246B5F626CBA}"/>
              </a:ext>
            </a:extLst>
          </p:cNvPr>
          <p:cNvSpPr txBox="1"/>
          <p:nvPr/>
        </p:nvSpPr>
        <p:spPr>
          <a:xfrm>
            <a:off x="5868688" y="1664193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A9DB7D-EBDB-0841-B41E-6AED61445CFA}"/>
              </a:ext>
            </a:extLst>
          </p:cNvPr>
          <p:cNvSpPr txBox="1"/>
          <p:nvPr/>
        </p:nvSpPr>
        <p:spPr>
          <a:xfrm>
            <a:off x="3929679" y="1664193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SQUARED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C5549-F28C-B54C-9215-B7DF0E2F8C70}"/>
              </a:ext>
            </a:extLst>
          </p:cNvPr>
          <p:cNvSpPr txBox="1"/>
          <p:nvPr/>
        </p:nvSpPr>
        <p:spPr>
          <a:xfrm>
            <a:off x="2949245" y="1664193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328071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3600"/>
              <a:t>The Problem of Overfitting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Statistical models can produce highly complex explanations of relationships between variables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The “fit” may be excellent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When used with </a:t>
            </a:r>
            <a:r>
              <a:rPr lang="en-US" altLang="en-US" u="sng" dirty="0">
                <a:latin typeface="Franklin Gothic Book" pitchFamily="34" charset="0"/>
              </a:rPr>
              <a:t>new</a:t>
            </a:r>
            <a:r>
              <a:rPr lang="en-US" altLang="en-US" dirty="0">
                <a:latin typeface="Franklin Gothic Book" pitchFamily="34" charset="0"/>
              </a:rPr>
              <a:t> data, models of great complexity may do not do so well.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14B7D50C-0022-2E43-8754-3CBFEE1FB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1494382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375" y="1174191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254153"/>
            <a:ext cx="86582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Instead of squaring error, take the absolute error.  Then divide that by the </a:t>
            </a:r>
            <a:r>
              <a:rPr lang="en-US" b="1" u="sng" dirty="0">
                <a:solidFill>
                  <a:schemeClr val="bg1"/>
                </a:solidFill>
              </a:rPr>
              <a:t>forecast</a:t>
            </a:r>
            <a:r>
              <a:rPr lang="en-US" dirty="0">
                <a:solidFill>
                  <a:schemeClr val="bg1"/>
                </a:solidFill>
              </a:rPr>
              <a:t> value.  Lastly calculate a mean average of all the percentage errors.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305170"/>
              </p:ext>
            </p:extLst>
          </p:nvPr>
        </p:nvGraphicFramePr>
        <p:xfrm>
          <a:off x="314113" y="2354262"/>
          <a:ext cx="544375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Absolute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 % of Forecast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=6/16 or </a:t>
                      </a:r>
                      <a:r>
                        <a:rPr lang="en-US" b="1" dirty="0"/>
                        <a:t>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=4/8 or </a:t>
                      </a:r>
                    </a:p>
                    <a:p>
                      <a:pPr algn="ctr"/>
                      <a:r>
                        <a:rPr lang="en-US" b="1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=3/17 or </a:t>
                      </a:r>
                      <a:r>
                        <a:rPr lang="en-US" b="1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=2/34 or </a:t>
                      </a:r>
                    </a:p>
                    <a:p>
                      <a:pPr algn="ctr"/>
                      <a:r>
                        <a:rPr lang="en-US" b="1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 rot="5400000">
            <a:off x="5761442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80074" y="2440781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of Percentages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5644" y="315991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37%+50%+17%+5%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9941" y="3433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2388" y="3971925"/>
            <a:ext cx="87395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=27.7%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7F973EE-3F9F-0B47-8496-24706EFE6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9368-192E-8240-B2C8-6DEBFA2309BE}"/>
              </a:ext>
            </a:extLst>
          </p:cNvPr>
          <p:cNvSpPr txBox="1"/>
          <p:nvPr/>
        </p:nvSpPr>
        <p:spPr>
          <a:xfrm>
            <a:off x="7705083" y="1647125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CA023A-2467-8147-9D54-8383663A669D}"/>
              </a:ext>
            </a:extLst>
          </p:cNvPr>
          <p:cNvSpPr txBox="1"/>
          <p:nvPr/>
        </p:nvSpPr>
        <p:spPr>
          <a:xfrm>
            <a:off x="3653588" y="1647125"/>
            <a:ext cx="118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ABSOLUTE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06DB6D-F1A1-6F41-B598-E2E386F5FF96}"/>
              </a:ext>
            </a:extLst>
          </p:cNvPr>
          <p:cNvSpPr txBox="1"/>
          <p:nvPr/>
        </p:nvSpPr>
        <p:spPr>
          <a:xfrm>
            <a:off x="4983405" y="1647125"/>
            <a:ext cx="54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D42807-C57F-114B-995A-E1EC02FF2734}"/>
              </a:ext>
            </a:extLst>
          </p:cNvPr>
          <p:cNvSpPr txBox="1"/>
          <p:nvPr/>
        </p:nvSpPr>
        <p:spPr>
          <a:xfrm>
            <a:off x="2798610" y="1647125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5032710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script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71</a:t>
            </a:fld>
            <a:endParaRPr lang="en-US"/>
          </a:p>
        </p:txBody>
      </p:sp>
      <p:pic>
        <p:nvPicPr>
          <p:cNvPr id="29698" name="Picture 2" descr="Image result for car sales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386" y="1764464"/>
            <a:ext cx="47625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7306" y="1764631"/>
            <a:ext cx="3015916" cy="5935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good is Dale’s model?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FDCE6B2-0B24-D046-9D4E-36EB93C6F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2125882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1856" y="1104653"/>
            <a:ext cx="85055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Next Week is Logistic Regression- answering Yes/No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Chapter 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Chapter 10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Suggested Exercises – check syllabus!</a:t>
            </a:r>
          </a:p>
          <a:p>
            <a:r>
              <a:rPr lang="en-US" sz="2400" dirty="0"/>
              <a:t>	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, Reading &amp; Homework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72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89548" y="2878924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89548" y="3796463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9A64BE6-0AD1-C24E-8490-4373C732F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63818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/>
              <a:t>100% fit – not useful for </a:t>
            </a:r>
            <a:r>
              <a:rPr lang="en-US" altLang="en-US" u="sng"/>
              <a:t>new</a:t>
            </a:r>
            <a:r>
              <a:rPr lang="en-US" altLang="en-US"/>
              <a:t>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914400" y="144780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F7973B9-1E6D-9746-A569-BB17FC50E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27384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84F95-C2E8-5743-83EA-CA3C7972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2/14/22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B5E43-38DF-2945-B1B2-733E74D4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 of overfitting to a problem…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F448-4515-1D4A-BA82-A3EB0EEF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67C3F-1517-C648-982A-F1A148DFF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2158492"/>
            <a:ext cx="4737100" cy="317500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9CD8A6A-0546-234C-8973-614ED403A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638165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5138</TotalTime>
  <Words>3458</Words>
  <Application>Microsoft Macintosh PowerPoint</Application>
  <PresentationFormat>On-screen Show (4:3)</PresentationFormat>
  <Paragraphs>793</Paragraphs>
  <Slides>72</Slides>
  <Notes>21</Notes>
  <HiddenSlides>2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Franklin Gothic Book</vt:lpstr>
      <vt:lpstr>Helvetica Neue</vt:lpstr>
      <vt:lpstr>Open Sans</vt:lpstr>
      <vt:lpstr>Perpetua</vt:lpstr>
      <vt:lpstr>Wingdings 2</vt:lpstr>
      <vt:lpstr>1_Office Theme</vt:lpstr>
      <vt:lpstr>think-cell Slide</vt:lpstr>
      <vt:lpstr>Regression</vt:lpstr>
      <vt:lpstr>Your Data Mining Toolbox</vt:lpstr>
      <vt:lpstr>Agenda</vt:lpstr>
      <vt:lpstr>Let’s Practice</vt:lpstr>
      <vt:lpstr>PowerPoint Presentation</vt:lpstr>
      <vt:lpstr>Agenda</vt:lpstr>
      <vt:lpstr>The Problem of Overfitting</vt:lpstr>
      <vt:lpstr>100% fit – not useful for new data</vt:lpstr>
      <vt:lpstr>Another view of overfitting to a problem…</vt:lpstr>
      <vt:lpstr>Overfitting, continued.</vt:lpstr>
      <vt:lpstr>Minimize Overfitting - Partitioning</vt:lpstr>
      <vt:lpstr>Minimize Overfitting - Partitioning</vt:lpstr>
      <vt:lpstr>Best Practice </vt:lpstr>
      <vt:lpstr>Next Glass</vt:lpstr>
      <vt:lpstr>Let’s Practice</vt:lpstr>
      <vt:lpstr>Review</vt:lpstr>
      <vt:lpstr>Agenda</vt:lpstr>
      <vt:lpstr>Supervised Learning</vt:lpstr>
      <vt:lpstr>Supervised Learning</vt:lpstr>
      <vt:lpstr>Supervised Learning Example</vt:lpstr>
      <vt:lpstr>Linear Regression for continuous outcomes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PowerPoint Presentation</vt:lpstr>
      <vt:lpstr>PowerPoint Presentation</vt:lpstr>
      <vt:lpstr>Minimizing the Sum of Ordinary Least Squared Errors</vt:lpstr>
      <vt:lpstr>Big Errors</vt:lpstr>
      <vt:lpstr>What’s really going on?</vt:lpstr>
      <vt:lpstr>Why Squared Error?</vt:lpstr>
      <vt:lpstr>Why Squared Error?</vt:lpstr>
      <vt:lpstr>So what is really going on?</vt:lpstr>
      <vt:lpstr>Let’s Practice</vt:lpstr>
      <vt:lpstr>Topics</vt:lpstr>
      <vt:lpstr>Explanatory Vs Predictive</vt:lpstr>
      <vt:lpstr>Explanatory Modeling</vt:lpstr>
      <vt:lpstr>Predictive Modeling</vt:lpstr>
      <vt:lpstr>Explanatory Vs Predictive Modeling</vt:lpstr>
      <vt:lpstr>Agenda</vt:lpstr>
      <vt:lpstr>How does truecar.com know the price is “great?”</vt:lpstr>
      <vt:lpstr>PowerPoint Presentation</vt:lpstr>
      <vt:lpstr>Welcome Dale to TrueCar’s Competitor: OldCar</vt:lpstr>
      <vt:lpstr>Let’s help Dale again.</vt:lpstr>
      <vt:lpstr>Remember the Workflow?</vt:lpstr>
      <vt:lpstr>Let’s practice.</vt:lpstr>
      <vt:lpstr>Regression is susceptible to multi-colinearity</vt:lpstr>
      <vt:lpstr>Regression is susceptible to multi-colinearity</vt:lpstr>
      <vt:lpstr>Back to R, script D!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Back to the script D</vt:lpstr>
      <vt:lpstr>Parsimonious Model</vt:lpstr>
      <vt:lpstr>Parsimonious Model</vt:lpstr>
      <vt:lpstr>Compare the two models</vt:lpstr>
      <vt:lpstr>Evaluating a Prediction Model</vt:lpstr>
      <vt:lpstr>RMSE</vt:lpstr>
      <vt:lpstr>RMSE</vt:lpstr>
      <vt:lpstr>MAPE</vt:lpstr>
      <vt:lpstr>Back to script D</vt:lpstr>
      <vt:lpstr>Housekeeping , Reading &amp; Homework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273</cp:revision>
  <dcterms:created xsi:type="dcterms:W3CDTF">2018-05-23T17:24:59Z</dcterms:created>
  <dcterms:modified xsi:type="dcterms:W3CDTF">2022-02-14T21:09:26Z</dcterms:modified>
</cp:coreProperties>
</file>